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embeddings/oleObject1.docx" ContentType="application/vnd.openxmlformats-officedocument.wordprocessingml.document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wmf" ContentType="image/x-wmf"/>
  <Override PartName="/ppt/media/image2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jpeg" ContentType="image/jpeg"/>
  <Override PartName="/ppt/media/image23.png" ContentType="image/png"/>
  <Override PartName="/ppt/media/image24.png" ContentType="image/png"/>
  <Override PartName="/ppt/media/image25.jpeg" ContentType="image/jpeg"/>
  <Override PartName="/ppt/media/image26.png" ContentType="image/png"/>
  <Override PartName="/ppt/media/image27.jpeg" ContentType="image/jpeg"/>
  <Override PartName="/ppt/media/image29.png" ContentType="image/png"/>
  <Override PartName="/ppt/media/image30.jpeg" ContentType="image/jpeg"/>
  <Override PartName="/ppt/media/image31.jpeg" ContentType="image/jpeg"/>
  <Override PartName="/ppt/media/image32.jpeg" ContentType="image/jpeg"/>
  <Override PartName="/ppt/media/image33.wmf" ContentType="image/x-wmf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jpeg" ContentType="image/jpeg"/>
  <Override PartName="/ppt/media/image40.png" ContentType="image/png"/>
  <Override PartName="/ppt/media/image41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slides/_rels/slide12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Relationship Id="rId112" Type="http://schemas.openxmlformats.org/officeDocument/2006/relationships/slide" Target="slides/slide103.xml"/><Relationship Id="rId113" Type="http://schemas.openxmlformats.org/officeDocument/2006/relationships/slide" Target="slides/slide104.xml"/><Relationship Id="rId114" Type="http://schemas.openxmlformats.org/officeDocument/2006/relationships/slide" Target="slides/slide105.xml"/><Relationship Id="rId115" Type="http://schemas.openxmlformats.org/officeDocument/2006/relationships/slide" Target="slides/slide106.xml"/><Relationship Id="rId116" Type="http://schemas.openxmlformats.org/officeDocument/2006/relationships/slide" Target="slides/slide107.xml"/><Relationship Id="rId117" Type="http://schemas.openxmlformats.org/officeDocument/2006/relationships/slide" Target="slides/slide108.xml"/><Relationship Id="rId118" Type="http://schemas.openxmlformats.org/officeDocument/2006/relationships/slide" Target="slides/slide109.xml"/><Relationship Id="rId119" Type="http://schemas.openxmlformats.org/officeDocument/2006/relationships/slide" Target="slides/slide110.xml"/><Relationship Id="rId120" Type="http://schemas.openxmlformats.org/officeDocument/2006/relationships/slide" Target="slides/slide111.xml"/><Relationship Id="rId121" Type="http://schemas.openxmlformats.org/officeDocument/2006/relationships/slide" Target="slides/slide112.xml"/><Relationship Id="rId122" Type="http://schemas.openxmlformats.org/officeDocument/2006/relationships/slide" Target="slides/slide113.xml"/><Relationship Id="rId123" Type="http://schemas.openxmlformats.org/officeDocument/2006/relationships/slide" Target="slides/slide114.xml"/><Relationship Id="rId124" Type="http://schemas.openxmlformats.org/officeDocument/2006/relationships/slide" Target="slides/slide115.xml"/><Relationship Id="rId125" Type="http://schemas.openxmlformats.org/officeDocument/2006/relationships/slide" Target="slides/slide116.xml"/><Relationship Id="rId126" Type="http://schemas.openxmlformats.org/officeDocument/2006/relationships/slide" Target="slides/slide117.xml"/><Relationship Id="rId127" Type="http://schemas.openxmlformats.org/officeDocument/2006/relationships/slide" Target="slides/slide118.xml"/><Relationship Id="rId128" Type="http://schemas.openxmlformats.org/officeDocument/2006/relationships/slide" Target="slides/slide119.xml"/><Relationship Id="rId129" Type="http://schemas.openxmlformats.org/officeDocument/2006/relationships/slide" Target="slides/slide120.xml"/><Relationship Id="rId130" Type="http://schemas.openxmlformats.org/officeDocument/2006/relationships/slide" Target="slides/slide121.xml"/><Relationship Id="rId1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400" cy="5657760"/>
          </a:xfrm>
          <a:prstGeom prst="rect">
            <a:avLst/>
          </a:prstGeom>
          <a:ln w="936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9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8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8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8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85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5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5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6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7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3.wmf"/><Relationship Id="rId3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8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8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0" y="1463040"/>
            <a:ext cx="10072080" cy="12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7.1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Dipoles and Ground Planes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504000" y="36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Dipoles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Picture 10" descr="Half-wave &amp; House"/>
          <p:cNvPicPr/>
          <p:nvPr/>
        </p:nvPicPr>
        <p:blipFill>
          <a:blip r:embed="rId1"/>
          <a:stretch/>
        </p:blipFill>
        <p:spPr>
          <a:xfrm>
            <a:off x="6309360" y="1082880"/>
            <a:ext cx="3219480" cy="1653840"/>
          </a:xfrm>
          <a:prstGeom prst="rect">
            <a:avLst/>
          </a:prstGeom>
          <a:ln w="0">
            <a:noFill/>
          </a:ln>
        </p:spPr>
      </p:pic>
      <p:pic>
        <p:nvPicPr>
          <p:cNvPr id="376" name="Picture 8" descr=""/>
          <p:cNvPicPr/>
          <p:nvPr/>
        </p:nvPicPr>
        <p:blipFill>
          <a:blip r:embed="rId2"/>
          <a:stretch/>
        </p:blipFill>
        <p:spPr>
          <a:xfrm>
            <a:off x="6343920" y="3017520"/>
            <a:ext cx="3219480" cy="1954080"/>
          </a:xfrm>
          <a:prstGeom prst="rect">
            <a:avLst/>
          </a:prstGeom>
          <a:ln w="0">
            <a:noFill/>
          </a:ln>
        </p:spPr>
      </p:pic>
      <p:sp>
        <p:nvSpPr>
          <p:cNvPr id="377" name="CustomShape 4"/>
          <p:cNvSpPr/>
          <p:nvPr/>
        </p:nvSpPr>
        <p:spPr>
          <a:xfrm>
            <a:off x="274320" y="1165320"/>
            <a:ext cx="5845680" cy="166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99"/>
              </a:spcBef>
            </a:pPr>
            <a:r>
              <a:rPr b="1" lang="en-US" sz="2400" spc="-1" strike="noStrike">
                <a:solidFill>
                  <a:srgbClr val="d8090f"/>
                </a:solidFill>
                <a:latin typeface="Arial"/>
                <a:ea typeface="DejaVu Sans"/>
              </a:rPr>
              <a:t>33 feet 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DejaVu Sans"/>
              </a:rPr>
              <a:t>is the approximate length for a     1/2-wave dipole antenna cut for               14.250 MHz (20 meters)</a:t>
            </a:r>
            <a:r>
              <a:rPr b="0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i="1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Calculate ½ wavelength in feet by dividing 468 by the     frequency in MHz. 468 / 14.250 = 32.8 Feet</a:t>
            </a:r>
            <a:r>
              <a:rPr b="0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  </a:t>
            </a:r>
            <a:r>
              <a:rPr b="1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(~33 feet)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353520" y="3046320"/>
            <a:ext cx="584568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DejaVu Sans"/>
              </a:rPr>
              <a:t>The approximate length for a 1/2-wave    dipole antenna cut for 3.550 MHz (80 meters) is</a:t>
            </a:r>
            <a:r>
              <a:rPr b="1" lang="en-US" sz="2400" spc="-1" strike="noStrike">
                <a:solidFill>
                  <a:srgbClr val="d8090f"/>
                </a:solidFill>
                <a:latin typeface="Arial"/>
                <a:ea typeface="DejaVu Sans"/>
              </a:rPr>
              <a:t> 132 feet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i="1" lang="en-US" sz="1600" spc="-1" strike="noStrike">
                <a:solidFill>
                  <a:srgbClr val="d8090f"/>
                </a:solidFill>
                <a:latin typeface="Arial"/>
                <a:ea typeface="DejaVu Sans"/>
              </a:rPr>
              <a:t>Calculate ½ wavelength in feet by dividing 468 by the               frequency in Mhz. 468 / 3.550 = 131.8 Feet</a:t>
            </a:r>
            <a:r>
              <a:rPr b="0" lang="en-US" sz="1600" spc="-1" strike="noStrike">
                <a:solidFill>
                  <a:srgbClr val="d8090f"/>
                </a:solidFill>
                <a:latin typeface="Arial"/>
                <a:ea typeface="DejaVu Sans"/>
              </a:rPr>
              <a:t>  </a:t>
            </a:r>
            <a:r>
              <a:rPr b="1" lang="en-US" sz="1600" spc="-1" strike="noStrike">
                <a:solidFill>
                  <a:srgbClr val="d8090f"/>
                </a:solidFill>
                <a:latin typeface="Arial"/>
                <a:ea typeface="DejaVu Sans"/>
              </a:rPr>
              <a:t>(~132 feet</a:t>
            </a:r>
            <a:r>
              <a:rPr b="0" lang="en-US" sz="1600" spc="-1" strike="noStrike">
                <a:solidFill>
                  <a:srgbClr val="d8090f"/>
                </a:solidFill>
                <a:latin typeface="Arial"/>
                <a:ea typeface="DejaVu Sans"/>
              </a:rPr>
              <a:t>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"/>
                            </p:stCondLst>
                            <p:childTnLst>
                              <p:par>
                                <p:cTn id="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"/>
          <p:cNvSpPr/>
          <p:nvPr/>
        </p:nvSpPr>
        <p:spPr>
          <a:xfrm>
            <a:off x="0" y="457200"/>
            <a:ext cx="10055880" cy="5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Log Periodic Antenna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0" name="" descr=""/>
          <p:cNvPicPr/>
          <p:nvPr/>
        </p:nvPicPr>
        <p:blipFill>
          <a:blip r:embed="rId1"/>
          <a:stretch/>
        </p:blipFill>
        <p:spPr>
          <a:xfrm>
            <a:off x="2217600" y="1003320"/>
            <a:ext cx="5552280" cy="360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2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3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4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5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6" name="CustomShape 6"/>
          <p:cNvSpPr/>
          <p:nvPr/>
        </p:nvSpPr>
        <p:spPr>
          <a:xfrm>
            <a:off x="504000" y="91440"/>
            <a:ext cx="90676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Specialized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7"/>
          <p:cNvSpPr/>
          <p:nvPr/>
        </p:nvSpPr>
        <p:spPr>
          <a:xfrm>
            <a:off x="504000" y="914400"/>
            <a:ext cx="9067680" cy="25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marL="495720" indent="-3693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Beverage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 </a:t>
            </a:r>
            <a:r>
              <a:rPr b="0" i="1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antenna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 – 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Arial"/>
              </a:rPr>
              <a:t>directional low-band 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receiv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Arial"/>
              </a:rPr>
              <a:t>e-only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SimSun"/>
              </a:rPr>
              <a:t> antenna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5720" indent="-3693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Beverage antennas are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very inefficient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i="1" lang="en-US" sz="2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high loss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but do a   good job of rejecting noise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coming from non-preferred directions. They are not suitable for transmitting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95720" indent="-369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A Beverage antenna is a long, low wire (less than 20 ft high) pointed in a preferred signal direction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8" name="Picture 6" descr="BeverageAntenna"/>
          <p:cNvPicPr/>
          <p:nvPr/>
        </p:nvPicPr>
        <p:blipFill>
          <a:blip r:embed="rId1"/>
          <a:stretch/>
        </p:blipFill>
        <p:spPr>
          <a:xfrm>
            <a:off x="274320" y="3566160"/>
            <a:ext cx="4626360" cy="1968480"/>
          </a:xfrm>
          <a:prstGeom prst="rect">
            <a:avLst/>
          </a:prstGeom>
          <a:ln w="0">
            <a:noFill/>
          </a:ln>
        </p:spPr>
      </p:pic>
      <p:sp>
        <p:nvSpPr>
          <p:cNvPr id="719" name="Line 8"/>
          <p:cNvSpPr/>
          <p:nvPr/>
        </p:nvSpPr>
        <p:spPr>
          <a:xfrm>
            <a:off x="5486400" y="4297680"/>
            <a:ext cx="3840480" cy="360"/>
          </a:xfrm>
          <a:prstGeom prst="line">
            <a:avLst/>
          </a:prstGeom>
          <a:ln w="36720">
            <a:solidFill>
              <a:srgbClr val="fc26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0" name="CustomShape 9"/>
          <p:cNvSpPr/>
          <p:nvPr/>
        </p:nvSpPr>
        <p:spPr>
          <a:xfrm>
            <a:off x="6400800" y="4408560"/>
            <a:ext cx="20988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Receive direction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0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2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2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2000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CustomShape 6"/>
          <p:cNvSpPr/>
          <p:nvPr/>
        </p:nvSpPr>
        <p:spPr>
          <a:xfrm>
            <a:off x="495720" y="91440"/>
            <a:ext cx="90676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Multiband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CustomShape 7"/>
          <p:cNvSpPr/>
          <p:nvPr/>
        </p:nvSpPr>
        <p:spPr>
          <a:xfrm>
            <a:off x="504000" y="1037880"/>
            <a:ext cx="9067680" cy="243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480600" indent="-35748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A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Trapped dipole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 is a common multiband antenna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80600" indent="-35748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The traps act as electrical switches to isolate parts of the            antenna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 to permit </a:t>
            </a:r>
            <a:r>
              <a:rPr b="0" lang="en-US" sz="26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multiband operation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80600" indent="-35748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Triband Yagi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(10-15-20 meters)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can be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trapped or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have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separate elements for each frequency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80600" indent="-35748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Disadvantage: multiband antennas have poor harmonic rejection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8" name="Picture 148486" descr="Trap Dipole"/>
          <p:cNvPicPr/>
          <p:nvPr/>
        </p:nvPicPr>
        <p:blipFill>
          <a:blip r:embed="rId1"/>
          <a:stretch/>
        </p:blipFill>
        <p:spPr>
          <a:xfrm>
            <a:off x="914400" y="3474720"/>
            <a:ext cx="5655240" cy="1300320"/>
          </a:xfrm>
          <a:prstGeom prst="rect">
            <a:avLst/>
          </a:prstGeom>
          <a:ln w="0">
            <a:noFill/>
          </a:ln>
        </p:spPr>
      </p:pic>
      <p:pic>
        <p:nvPicPr>
          <p:cNvPr id="729" name="Picture 7" descr=""/>
          <p:cNvPicPr/>
          <p:nvPr/>
        </p:nvPicPr>
        <p:blipFill>
          <a:blip r:embed="rId2"/>
          <a:stretch/>
        </p:blipFill>
        <p:spPr>
          <a:xfrm>
            <a:off x="6918840" y="3474720"/>
            <a:ext cx="2708640" cy="202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0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2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2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1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2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3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4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6"/>
          <p:cNvSpPr/>
          <p:nvPr/>
        </p:nvSpPr>
        <p:spPr>
          <a:xfrm>
            <a:off x="495720" y="91440"/>
            <a:ext cx="90676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Random Wire Antenna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7"/>
          <p:cNvSpPr/>
          <p:nvPr/>
        </p:nvSpPr>
        <p:spPr>
          <a:xfrm>
            <a:off x="504000" y="914400"/>
            <a:ext cx="9067680" cy="16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9000"/>
          </a:bodyPr>
          <a:p>
            <a:pPr marL="427680" indent="-317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End fed directly at the transmitter or antenna matching device – they can work very well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7680" indent="-317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Ground connections are part of the antenna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1"/>
          <a:stretch/>
        </p:blipFill>
        <p:spPr>
          <a:xfrm>
            <a:off x="4846320" y="2724120"/>
            <a:ext cx="5114160" cy="2814840"/>
          </a:xfrm>
          <a:prstGeom prst="rect">
            <a:avLst/>
          </a:prstGeom>
          <a:ln w="0">
            <a:noFill/>
          </a:ln>
        </p:spPr>
      </p:pic>
      <p:sp>
        <p:nvSpPr>
          <p:cNvPr id="738" name="CustomShape 8"/>
          <p:cNvSpPr/>
          <p:nvPr/>
        </p:nvSpPr>
        <p:spPr>
          <a:xfrm>
            <a:off x="640080" y="2591280"/>
            <a:ext cx="4019040" cy="20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You may experience RF burns when touching metal station components when transmitting!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8" dur="indefinite" restart="never" nodeType="tmRoot">
          <p:childTnLst>
            <p:seq>
              <p:cTn id="279" dur="indefinite" nodeType="mainSeq">
                <p:childTnLst>
                  <p:par>
                    <p:cTn id="280" fill="hold">
                      <p:stCondLst>
                        <p:cond delay="0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" dur="2000"/>
                                        <p:tgtEl>
                                          <p:spTgt spid="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" dur="2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0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1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2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3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4" name="CustomShape 6"/>
          <p:cNvSpPr/>
          <p:nvPr/>
        </p:nvSpPr>
        <p:spPr>
          <a:xfrm>
            <a:off x="3465000" y="2499480"/>
            <a:ext cx="32364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5" name="CustomShape 7"/>
          <p:cNvSpPr/>
          <p:nvPr/>
        </p:nvSpPr>
        <p:spPr>
          <a:xfrm>
            <a:off x="6217920" y="2926080"/>
            <a:ext cx="2358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CustomShape 8"/>
          <p:cNvSpPr/>
          <p:nvPr/>
        </p:nvSpPr>
        <p:spPr>
          <a:xfrm>
            <a:off x="0" y="2286000"/>
            <a:ext cx="1007172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G9B01 - What is a characteristic of a random-wire HF antenna connected directly to the transmitter?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must be longer than 1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Station equipment may carry significant RF current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produces only vertically polarized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more effective on the lower HF bands than on the higher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G9B01 - What is a characteristic of a random-wire HF antenna connected directly to the transmitter?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must be longer than 1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Station equipment may carry significant RF current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produces only vertically polarized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more effective on the lower HF bands than on the higher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G9C09 - In free space, how does the gain of two three-element, horizontally polarized Yagi antennas spaced vertically 1/2 wavelength apart typically compare to the gain of a single three-element Yagi?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Approximately 1.5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Approximately 3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Approximately 6 dB higher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Approximately 9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G9C09 - In free space, how does the gain of two three-element, horizontally polarized Yagi antennas spaced vertically 1/2 wavelength apart typically compare to the gain of a single three-element Yagi?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Approximately 1.5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Approximately 3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Approximately 6 dB higher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Approximately 9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G9D04 - What is the primary function of antenna traps?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enable multiband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notch spurious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provide balanced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prevent out-of-band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4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Effects Of Height Above Ground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7"/>
          <p:cNvSpPr/>
          <p:nvPr/>
        </p:nvSpPr>
        <p:spPr>
          <a:xfrm>
            <a:off x="504000" y="1326600"/>
            <a:ext cx="9065520" cy="26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23360" indent="-31140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Below 1/4 wavelength in height, the antenna's feed point impedance steadily decreases until it is close to zero at ground level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3360" indent="-31140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Above 1/4 wavelength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in height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the impedance varies, eventually       reaching a stable value at a height of several wavelengths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3360" indent="-311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Height also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a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ffects the radiation pattern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 -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Below ½ wavelength, the    dipole pattern is almost omnidirectional. Greater heights cause the    pattern to develop lobes and nulls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 (a figure-8 pattern)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6" name="Picture 1" descr="Omnidirectional"/>
          <p:cNvPicPr/>
          <p:nvPr/>
        </p:nvPicPr>
        <p:blipFill>
          <a:blip r:embed="rId1"/>
          <a:stretch/>
        </p:blipFill>
        <p:spPr>
          <a:xfrm>
            <a:off x="4754880" y="4021920"/>
            <a:ext cx="1518480" cy="1458000"/>
          </a:xfrm>
          <a:prstGeom prst="rect">
            <a:avLst/>
          </a:prstGeom>
          <a:ln w="0">
            <a:noFill/>
          </a:ln>
        </p:spPr>
      </p:pic>
      <p:pic>
        <p:nvPicPr>
          <p:cNvPr id="387" name="Picture 2" descr="Dipole"/>
          <p:cNvPicPr/>
          <p:nvPr/>
        </p:nvPicPr>
        <p:blipFill>
          <a:blip r:embed="rId2"/>
          <a:stretch/>
        </p:blipFill>
        <p:spPr>
          <a:xfrm>
            <a:off x="7680960" y="3749040"/>
            <a:ext cx="1892880" cy="16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2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G9D04 - What is the primary function of antenna traps?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To enable multiband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notch spurious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provide balanced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prevent out-of-band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G9D05 - What is an advantage of vertically stacking horizontally polarized Yagi antennas?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allows quick selection of vertical or horizontal polarization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allows simultaneous vertical and horizontal polarization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narrows the main lobe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narrows the main lobe in elevation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G9D05 - What is an advantage of vertically stacking horizontally polarized Yagi antennas?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allows quick selection of vertical or horizontal polarization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allows simultaneous vertical and horizontal polarization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narrows the main lobe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It narrows the main lobe in elevation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G9D06 - Which of the following is an advantage of a log-periodic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Wide bandwidth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Higher gain per element than a Yagi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Harmonic suppression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Polarization diversity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G9D06 - Which of the following is an advantage of a log-periodic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Wide bandwidth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Higher gain per element than a Yagi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Harmonic suppression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Polarization diversity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G9D07 - Which of the following describes a log-periodic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Element length and spacing vary logarithmically along the boom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Impedance varies periodically as a function of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Gain varies logarithmically as a function of frequency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SWR varies periodically as a function of boom 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G9D07 - Which of the following describes a log-periodic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Element length and spacing vary logarithmically along the boom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Impedance varies periodically as a function of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Gain varies logarithmically as a function of frequency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SWR varies periodically as a function of boom 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G9D09 - What is the primary use of a Beverage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Directional receiving for MF and low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Directional transmitting for low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Portable direction finding at higher HF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Portable direction finding at lower HF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G9D09 - What is the primary use of a Beverage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Directional receiving for MF and low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Directional transmitting for low HF bands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Portable direction finding at higher HF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Portable direction finding at lower HF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G9D11 - Which of the following is a disadvantage of multiband antennas?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present low impedance on all design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They must be used with an antenna tuner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must be fed with open wire line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They have poor harmonic rejection       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5040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Inverted V Antenna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504000" y="1037880"/>
            <a:ext cx="906552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A dipole with a single central support is    commonly referred to as an Inverted V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downward slope of the legs cause the feed point impedance to drop to ~50 ohms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1"/>
          <a:stretch/>
        </p:blipFill>
        <p:spPr>
          <a:xfrm>
            <a:off x="4676040" y="3121560"/>
            <a:ext cx="4108320" cy="23079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228600" y="3657600"/>
            <a:ext cx="444564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Inverted Vs are largely omnidirectional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2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G9D11 - Which of the following is a disadvantage of multiband antennas?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They present low impedance on all design frequencies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They must be used with an antenna tuner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must be fed with open wire line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They have poor harmonic rejection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4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5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6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7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68" name="CustomShape 6"/>
          <p:cNvSpPr/>
          <p:nvPr/>
        </p:nvSpPr>
        <p:spPr>
          <a:xfrm>
            <a:off x="0" y="1920240"/>
            <a:ext cx="10070640" cy="16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Next Week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Chapters 7.5 and 9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Ground Planes (Verticals)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7"/>
          <p:cNvSpPr/>
          <p:nvPr/>
        </p:nvSpPr>
        <p:spPr>
          <a:xfrm>
            <a:off x="91440" y="1326600"/>
            <a:ext cx="968616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540360" indent="-399960">
              <a:lnSpc>
                <a:spcPct val="100000"/>
              </a:lnSpc>
              <a:spcBef>
                <a:spcPts val="799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The basic ground plane antenna is ¼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λ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vertical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element over a ground plane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.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 It radia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tes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r>
              <a:rPr b="0" lang="en-US" sz="2800" spc="-1" strike="noStrike" u="sng">
                <a:solidFill>
                  <a:srgbClr val="ff0000"/>
                </a:solidFill>
                <a:uFillTx/>
                <a:latin typeface="Arial"/>
                <a:ea typeface="SimSun"/>
              </a:rPr>
              <a:t>omnidirectionally in azimuth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40360" indent="-399960">
              <a:lnSpc>
                <a:spcPct val="100000"/>
              </a:lnSpc>
              <a:spcBef>
                <a:spcPts val="799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A ¼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λ vertical for 28.5 MHz is ~8 feet tall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085040" indent="-3999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Times New Roman"/>
              </a:rPr>
              <a:t>Ground plane antenna length is 234/frequency in MHz  (OR 1/2 the equivalent Dipole length [= 468/F])  234 / 28.5 MHz = 8.2 feet (round to 8)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40360" indent="-3999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Currents in the ground plane create the effect of an electrical image of the missing half,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providing a low resistance return path for antenna current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40360" indent="-3999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The ground plane can be made from sheet metal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a wire grid,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or individual radial wires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4" name="CustomShape 6"/>
          <p:cNvSpPr/>
          <p:nvPr/>
        </p:nvSpPr>
        <p:spPr>
          <a:xfrm>
            <a:off x="497880" y="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Ground Plane Vertical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504000" y="91764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4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Times New Roman"/>
                <a:ea typeface="Times New Roman"/>
              </a:rPr>
              <a:t>Ground-mounted ground plane antennas have radial wires laid on the  surface or buried within a few inches of the surface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Times New Roman"/>
              </a:rPr>
              <a:t>Feed point impedance of a ground plane antenna (with a good ground return system) is approximately 35Ω (half a dipole)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Times New Roman"/>
                <a:ea typeface="Times New Roman"/>
              </a:rPr>
              <a:t>Sloping elevated radials downward by 30 to 45 degrees will raise the feed point impedance to approximately 50Ω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8" descr=""/>
          <p:cNvPicPr/>
          <p:nvPr/>
        </p:nvPicPr>
        <p:blipFill>
          <a:blip r:embed="rId1"/>
          <a:stretch/>
        </p:blipFill>
        <p:spPr>
          <a:xfrm>
            <a:off x="1828800" y="3427200"/>
            <a:ext cx="3742560" cy="202068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10" descr="GroundWires"/>
          <p:cNvPicPr/>
          <p:nvPr/>
        </p:nvPicPr>
        <p:blipFill>
          <a:blip r:embed="rId2"/>
          <a:stretch/>
        </p:blipFill>
        <p:spPr>
          <a:xfrm>
            <a:off x="6629400" y="3200400"/>
            <a:ext cx="3041280" cy="227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2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3" name="CustomShape 6"/>
          <p:cNvSpPr/>
          <p:nvPr/>
        </p:nvSpPr>
        <p:spPr>
          <a:xfrm>
            <a:off x="640080" y="91440"/>
            <a:ext cx="630288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Mobile HF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274320" y="914400"/>
            <a:ext cx="7125840" cy="301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marL="419040" indent="-30816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Mobile antennas for HF are often some form of a ground plane     (vertical whip)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19040" indent="-30816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Electrical loading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is a technique for 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electrically lengthening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 a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short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mobile vertical to present a reasonable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SWR - a capacitance hat is most efficient (end loading)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19040" indent="-30816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A shortened antenna will have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very limited (narrower)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operating   bandwidth without retuning, a disadvantage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19040" indent="-30816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Screwdriver antennas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 with an adjustable coil (</a:t>
            </a:r>
            <a:r>
              <a:rPr b="1" i="1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base-loading            inductance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) are a good compromise between performance and    convenience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Picture 5" descr=""/>
          <p:cNvPicPr/>
          <p:nvPr/>
        </p:nvPicPr>
        <p:blipFill>
          <a:blip r:embed="rId1"/>
          <a:stretch/>
        </p:blipFill>
        <p:spPr>
          <a:xfrm>
            <a:off x="7534800" y="182880"/>
            <a:ext cx="2242800" cy="1441080"/>
          </a:xfrm>
          <a:prstGeom prst="rect">
            <a:avLst/>
          </a:prstGeom>
          <a:ln w="0">
            <a:noFill/>
          </a:ln>
        </p:spPr>
      </p:pic>
      <p:pic>
        <p:nvPicPr>
          <p:cNvPr id="416" name="Picture 4" descr=""/>
          <p:cNvPicPr/>
          <p:nvPr/>
        </p:nvPicPr>
        <p:blipFill>
          <a:blip r:embed="rId2"/>
          <a:stretch/>
        </p:blipFill>
        <p:spPr>
          <a:xfrm>
            <a:off x="7522920" y="1737360"/>
            <a:ext cx="2254680" cy="3113280"/>
          </a:xfrm>
          <a:prstGeom prst="rect">
            <a:avLst/>
          </a:prstGeom>
          <a:ln w="0">
            <a:noFill/>
          </a:ln>
        </p:spPr>
      </p:pic>
      <p:pic>
        <p:nvPicPr>
          <p:cNvPr id="417" name="Picture 6" descr=""/>
          <p:cNvPicPr/>
          <p:nvPr/>
        </p:nvPicPr>
        <p:blipFill>
          <a:blip r:embed="rId3"/>
          <a:stretch/>
        </p:blipFill>
        <p:spPr>
          <a:xfrm>
            <a:off x="6035040" y="4519800"/>
            <a:ext cx="907920" cy="960120"/>
          </a:xfrm>
          <a:prstGeom prst="rect">
            <a:avLst/>
          </a:prstGeom>
          <a:ln w="0">
            <a:noFill/>
          </a:ln>
        </p:spPr>
      </p:pic>
      <p:sp>
        <p:nvSpPr>
          <p:cNvPr id="418" name="CustomShape 8"/>
          <p:cNvSpPr/>
          <p:nvPr/>
        </p:nvSpPr>
        <p:spPr>
          <a:xfrm>
            <a:off x="640080" y="3931920"/>
            <a:ext cx="6302880" cy="93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The purpose of a "corona ball" on a HF mobile antenna is to </a:t>
            </a:r>
            <a:r>
              <a:rPr b="0" lang="en-U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reduce RF voltage discharge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from the tip of the antenna.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Line 9"/>
          <p:cNvSpPr/>
          <p:nvPr/>
        </p:nvSpPr>
        <p:spPr>
          <a:xfrm flipV="1">
            <a:off x="6858000" y="1168200"/>
            <a:ext cx="914400" cy="294840"/>
          </a:xfrm>
          <a:prstGeom prst="line">
            <a:avLst/>
          </a:prstGeom>
          <a:ln w="0"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Line 10"/>
          <p:cNvSpPr/>
          <p:nvPr/>
        </p:nvSpPr>
        <p:spPr>
          <a:xfrm>
            <a:off x="4663440" y="4480560"/>
            <a:ext cx="1280160" cy="391680"/>
          </a:xfrm>
          <a:prstGeom prst="line">
            <a:avLst/>
          </a:prstGeom>
          <a:ln w="0"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1" name="Line 11"/>
          <p:cNvSpPr/>
          <p:nvPr/>
        </p:nvSpPr>
        <p:spPr>
          <a:xfrm>
            <a:off x="6766560" y="3200400"/>
            <a:ext cx="1097280" cy="360"/>
          </a:xfrm>
          <a:prstGeom prst="line">
            <a:avLst/>
          </a:prstGeom>
          <a:ln w="0"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2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2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2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7" name="CustomShape 6"/>
          <p:cNvSpPr/>
          <p:nvPr/>
        </p:nvSpPr>
        <p:spPr>
          <a:xfrm>
            <a:off x="49788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Effects of Polarization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182880" y="1009080"/>
            <a:ext cx="9686160" cy="31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4000"/>
          </a:bodyPr>
          <a:p>
            <a:pPr marL="799200" indent="-590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Radio waves reflecting from the ground have lower losses when the polarization of the wave is parallel to the ground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799200" indent="-590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d8090f"/>
                </a:solidFill>
                <a:latin typeface="Arial"/>
                <a:ea typeface="SimSun"/>
              </a:rPr>
              <a:t>Horizontally polarized antennas have lower ground reflection       loss</a:t>
            </a:r>
            <a:r>
              <a:rPr b="0" lang="en-US" sz="3200" spc="-1" strike="noStrike">
                <a:solidFill>
                  <a:srgbClr val="d8090f"/>
                </a:solidFill>
                <a:latin typeface="Arial"/>
                <a:ea typeface="Arial"/>
              </a:rPr>
              <a:t>es</a:t>
            </a:r>
            <a:r>
              <a:rPr b="0" lang="en-US" sz="3200" spc="-1" strike="noStrike">
                <a:solidFill>
                  <a:srgbClr val="d8090f"/>
                </a:solidFill>
                <a:latin typeface="Arial"/>
                <a:ea typeface="SimSun"/>
              </a:rPr>
              <a:t> than vertically polarized antennas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799200" indent="-5900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Ground-mounted vertical antennas are able to generate stronger signals at lower angles of radiation than horizontal antennas at low heights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-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Vertical antennas are often preferred for DX contacts where it's impossible to erect tall towers and beams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Picture 9" descr=""/>
          <p:cNvPicPr/>
          <p:nvPr/>
        </p:nvPicPr>
        <p:blipFill>
          <a:blip r:embed="rId1"/>
          <a:stretch/>
        </p:blipFill>
        <p:spPr>
          <a:xfrm>
            <a:off x="5317560" y="4216680"/>
            <a:ext cx="2631240" cy="13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2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49788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NVIS Antenna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182880" y="914400"/>
            <a:ext cx="9686160" cy="31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40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NVIS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 (Near-Vertical Incidence Sky-wave) – antenna radiates mostly          straight up to the ionosphere where it's reflected back down to Earth over a wide area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Pattern covers an area of only a few hundred kilometers across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Used for disaster communications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The best height is between </a:t>
            </a:r>
            <a:r>
              <a:rPr b="1" lang="en-US" sz="2200" spc="-1" strike="noStrike" baseline="30000">
                <a:solidFill>
                  <a:srgbClr val="d8090f"/>
                </a:solidFill>
                <a:latin typeface="Arial"/>
                <a:ea typeface="SimSun"/>
              </a:rPr>
              <a:t>1</a:t>
            </a:r>
            <a:r>
              <a:rPr b="1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⁄10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 and ¼ wavelength above ground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04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Typically a simple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λ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/2 dipole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Object 6" descr=""/>
          <p:cNvPicPr/>
          <p:nvPr/>
        </p:nvPicPr>
        <p:blipFill>
          <a:blip r:embed="rId1"/>
          <a:stretch/>
        </p:blipFill>
        <p:spPr>
          <a:xfrm>
            <a:off x="4846320" y="3474720"/>
            <a:ext cx="4758480" cy="200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3465000" y="2499480"/>
            <a:ext cx="32364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6217920" y="2926080"/>
            <a:ext cx="2358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stomShape 8"/>
          <p:cNvSpPr/>
          <p:nvPr/>
        </p:nvSpPr>
        <p:spPr>
          <a:xfrm>
            <a:off x="0" y="2286000"/>
            <a:ext cx="1007172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G4E01 - What is the purpose of a capacitance hat on a mobile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increase the power handling capacity of a whip antenna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reduce radiation resistance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electrically lengthen a physically short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lower the radiation angle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228600" y="568080"/>
            <a:ext cx="973188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504000" y="226080"/>
            <a:ext cx="9065520" cy="77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Antenna Basics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274320" y="1021320"/>
            <a:ext cx="9686160" cy="372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0000"/>
          </a:bodyPr>
          <a:p>
            <a:pPr marL="491040" indent="-363240">
              <a:lnSpc>
                <a:spcPct val="100000"/>
              </a:lnSpc>
              <a:spcBef>
                <a:spcPts val="799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Definitions: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91040" indent="-363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Elements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the conducting portion of an antenna that radiates or receives a signal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91040" indent="-363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Polarization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refers to the orientation of the electric field radiated by the antenna (vertical, horizontal, circular)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91040" indent="-363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Feed point impedance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the ratio of RF voltage to RF current at an antenna’s feed point (R = E ÷ I)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91040" indent="-363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Resonant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when an antenna's feed point impedance is completely resistive           (X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= X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91040" indent="-363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Radiation pattern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a graph of an antenna's signal strength in every compass   direction or vertical angle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G4E01 - What is the purpose of a capacitance hat on a mobile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increase the power handling capacity of a whip antenna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reduce radiation resistance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To electrically lengthen a physically short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lower the radiation angle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G4E02 - What is the purpose of a corona ball on an HF mobile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narrow the operating bandwidth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increase the "Q"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reduce the chance of damage if the antenna should strike an object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reduce RF voltage discharge from the tip of the antenna while transmitting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G4E02 - What is the purpose of a corona ball on an HF mobile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narrow the operating bandwidth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increase the "Q"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reduce the chance of damage if the antenna should strike an object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To reduce RF voltage discharge from the tip of the antenna while transmitting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G4E06 - What is one disadvantage of using a shortened mobile antenna as opposed to a full-size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Short antennas are more likely to cause distortion of transmitted signals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Q of the antenna will be very low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Operating bandwidth may be very limited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Harmonic radiation may increase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G4E06 - What is one disadvantage of using a shortened mobile antenna as opposed to a full-size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Short antennas are more likely to cause distortion of transmitted signals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Q of the antenna will be very low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Operating bandwidth may be very limited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Harmonic radiation may increase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G9B02 - Which of the following is a common way to adjust the feed point impedance of an elevated quarter-wave ground-plane vertical antenna to be approximately 50 ohms?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Slope the radials upward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Slope the radials downward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Lengthen the radials beyond one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Coil the radials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G9B02 - Which of the following is a common way to adjust the feed point impedance of an elevated quarter-wave ground-plane vertical antenna to be approximately 50 ohms?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Slope the radials upward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Slope the radials downward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Lengthen the radials beyond one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Coil the radials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G9B03 - Which of the following best describes the radiation pattern of a quarter-wave ground-plane vertical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Bi-directional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Isotropic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Hemispherical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Omnidirectional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G9B03 - Which of the following best describes the radiation pattern of a quarter-wave ground-plane vertical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Bi-directional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Isotropic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Hemispherical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Omnidirectional in azimuth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G9B04 - What is the radiation pattern of a dipole antenna in free space in a plane containing the conductor?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is a figure-eight at right angles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is a figure-eight off both ends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is a circle (equal radiation in all directions)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has a pair of lobes on one side of the antenna and a single lobe on the other side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5040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Antenna Basics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Picture 3" descr="Beamwidth"/>
          <p:cNvPicPr/>
          <p:nvPr/>
        </p:nvPicPr>
        <p:blipFill>
          <a:blip r:embed="rId1"/>
          <a:stretch/>
        </p:blipFill>
        <p:spPr>
          <a:xfrm>
            <a:off x="6858000" y="914400"/>
            <a:ext cx="2935080" cy="2828160"/>
          </a:xfrm>
          <a:prstGeom prst="rect">
            <a:avLst/>
          </a:prstGeom>
          <a:ln w="0">
            <a:noFill/>
          </a:ln>
        </p:spPr>
      </p:pic>
      <p:pic>
        <p:nvPicPr>
          <p:cNvPr id="329" name="Picture 2" descr="Elevation"/>
          <p:cNvPicPr/>
          <p:nvPr/>
        </p:nvPicPr>
        <p:blipFill>
          <a:blip r:embed="rId2"/>
          <a:stretch/>
        </p:blipFill>
        <p:spPr>
          <a:xfrm>
            <a:off x="6858000" y="3791520"/>
            <a:ext cx="2919600" cy="1554480"/>
          </a:xfrm>
          <a:prstGeom prst="rect">
            <a:avLst/>
          </a:prstGeom>
          <a:ln w="0"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640080" y="914400"/>
            <a:ext cx="6211440" cy="39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799"/>
              </a:spcBef>
              <a:spcAft>
                <a:spcPts val="598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Definitions: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Azimuthal pattern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– signal strength in horizontal (compass) directions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Elevation pattern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 – signal strength in a vertical direction (a side view of the major lobe)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Lobes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– regions in the radiation pattern where the antenna  is radiating a signal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Nulls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– points at which radiation is at a minimum between lobes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Isotropic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– antenna radiates equally in every possible         direction (a point source, only a reference antenna)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6629400" y="2514600"/>
            <a:ext cx="2057400" cy="16002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G9B04 - What is the radiation pattern of a dipole antenna in free space in a plane containing the conductor?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It is a figure-eight at right angles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is a figure-eight off both ends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is a circle (equal radiation in all directions)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has a pair of lobes on one side of the antenna and a single lobe on the other side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G9B05 - How does antenna height affect the azimuthal radiation pattern of a horizontal dipole HF antenna at elevation angles higher than about 45 degrees?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If the antenna is too high, the pattern becomes unpredictable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Antenna height has no effect on the pattern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If the antenna is less than 1/2 wavelength high, the azimuthal pattern is almost omnidirectional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If the antenna is less than 1/2 wavelength high, radiation off the ends of the wire is eliminated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G9B05 - How does antenna height affect the azimuthal radiation pattern of a horizontal dipole HF antenna at elevation angles higher than about 45 degrees?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If the antenna is too high, the pattern becomes unpredictable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Antenna height has no effect on the pattern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If the antenna is less than 1/2 wavelength high, the azimuthal pattern is almost omnidirectional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If the antenna is less than 1/2 wavelength high, radiation off the ends of the wire is eliminated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G9B06 - Where should the radial wires of a ground-mounted vertical antenna system be placed?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As high as possible above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Parallel to the antenna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 the surface or buried a few inches below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At the center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G9B06 - Where should the radial wires of a ground-mounted vertical antenna system be placed?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As high as possible above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Parallel to the antenna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On the surface or buried a few inches below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At the center of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G9B07 - How does the feed point impedance of a horizontal 1/2 wave dipole antenna change as the antenna height is reduced to 1/10 wavelength above ground?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steadily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steadily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peaks at about 1/8 wavelength above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unaffected by the height above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G9B07 - How does the feed point impedance of a horizontal 1/2 wave dipole antenna change as the antenna height is reduced to 1/10 wavelength above ground?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steadily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It steadily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peaks at about 1/8 wavelength above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unaffected by the height above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G9B08 - How does the feed point impedance of a 1/2 wave dipole change as the feed point is moved from the center toward the ends?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steadily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steadily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peaks at about 1/8 wavelength from the end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unaffected by the location of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G9B08 - How does the feed point impedance of a 1/2 wave dipole change as the feed point is moved from the center toward the ends?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It steadily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steadily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peaks at about 1/8 wavelength from the end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is unaffected by the location of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G9B09 - Which of the following is an advantage of using a horizontally polarized as compared to a vertically polarized HF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Lower ground losses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Lower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Shorter radials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Lower radiation resistance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504000" y="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Antenna Basics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504000" y="822960"/>
            <a:ext cx="9065520" cy="40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4000"/>
          </a:bodyPr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Omnidirectional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antenna radiates a signal of equal strength in every       horizontal (compass) direction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Directional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antenna radiates preferentially in one or more directions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Gain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– concentration of signal transmitted toward or received from a         specific direction. 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Gain ratios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are measured in dB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Front-to-back ratio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ratio of gain in a forward direction to the opposite      direction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Front-to-side ratio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ratio of gain in a forward direction to directions at right angles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83840" indent="-356040">
              <a:lnSpc>
                <a:spcPct val="100000"/>
              </a:lnSpc>
              <a:spcBef>
                <a:spcPts val="550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Standing wave ratio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(SWR) equals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ratio of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antenna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's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input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impedance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impedance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 of the feed line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G9B09 - Which of the following is an advantage of using a horizontally polarized as compared to a vertically polarized HF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Lower ground losses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Lower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Shorter radials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Lower radiation resistance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G9B10 - What is the approximate length for a 1/2 wave dipole antenna cut for 14.250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8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16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24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33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G9B10 - What is the approximate length for a 1/2 wave dipole antenna cut for 14.250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8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16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24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33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G9B11 - What is the approximate length for a 1/2 wave dipole antenna cut for 3.550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42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84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132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263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G9B11 - What is the approximate length for a 1/2 wave dipole antenna cut for 3.550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42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84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132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263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G9B12 - What is the approximate length for a 1/4 wave monopole antenna cut for 28.5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8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11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16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21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G9B12 - What is the approximate length for a 1/4 wave monopole antenna cut for 28.5 MHz?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8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11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16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21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G9C04 - How does antenna gain in dBi compare to gain stated in dBd for the same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Gain in dBi is 2.15 dB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Gain in dBi is 2.15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Gain in dBd is 1.25 dBd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Gain in dBd is 1.25 dBd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G9C04 - How does antenna gain in dBi compare to gain stated in dBd for the same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Gain in dBi is 2.15 dB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Gain in dBi is 2.15 dB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Gain in dBd is 1.25 dBd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Gain in dBd is 1.25 dBd higher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"/>
          <p:cNvSpPr/>
          <p:nvPr/>
        </p:nvSpPr>
        <p:spPr>
          <a:xfrm>
            <a:off x="914400" y="23040"/>
            <a:ext cx="8684280" cy="47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G9D01 - Which of the following antenna types will be most effective as a near vertical incidence skywave (NVIS) antenna for short-skip communications on 40 meters during the day?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A. A horizontal dipole placed between 1/10 and 1/4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B. A vertical antenna placed between 1/4 and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C. A horizontal dipole placed at approximately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D. A vertical dipole placed at approximately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97880" y="-87840"/>
            <a:ext cx="9065520" cy="90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Dipoles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Picture 1" descr="Dipole"/>
          <p:cNvPicPr/>
          <p:nvPr/>
        </p:nvPicPr>
        <p:blipFill>
          <a:blip r:embed="rId1"/>
          <a:stretch/>
        </p:blipFill>
        <p:spPr>
          <a:xfrm>
            <a:off x="6828840" y="1321200"/>
            <a:ext cx="2217240" cy="196416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4"/>
          <p:cNvSpPr/>
          <p:nvPr/>
        </p:nvSpPr>
        <p:spPr>
          <a:xfrm>
            <a:off x="491400" y="826560"/>
            <a:ext cx="909072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The dipole antenna is a straight conductor, usually ½ wavelength (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)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long with a feed point in the middle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228600" y="1633680"/>
            <a:ext cx="6398280" cy="18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50"/>
              </a:spcBef>
              <a:spcAft>
                <a:spcPts val="1199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A dipole radiates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best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 broadside to its axis and weake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 off the ends (see next slide)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The shape of the azimuthal pattern for a dipole in free space (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far above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 ground) “in a plane containing the conductor” is a Figure-8 at right angles to the dipole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989640" y="3474720"/>
            <a:ext cx="8513640" cy="171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50"/>
              </a:spcBef>
              <a:spcAft>
                <a:spcPts val="11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The feed point impedance of a center-fed dipole is approximately 72 </a:t>
            </a:r>
            <a:r>
              <a:rPr b="0" lang="en-US" sz="2000" spc="-1" strike="noStrike">
                <a:solidFill>
                  <a:srgbClr val="000000"/>
                </a:solidFill>
                <a:latin typeface="Symbol"/>
                <a:ea typeface="Symbol"/>
              </a:rPr>
              <a:t>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    but varies depending on height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The feed point impedance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of a dipole </a:t>
            </a:r>
            <a:r>
              <a:rPr b="0" lang="en-US" sz="2000" spc="-1" strike="noStrike" u="sng">
                <a:solidFill>
                  <a:srgbClr val="d8090f"/>
                </a:solidFill>
                <a:uFillTx/>
                <a:latin typeface="Arial"/>
                <a:ea typeface="SimSun"/>
              </a:rPr>
              <a:t>increases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 as it is moved away from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the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center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 of the dipole – an end-fed ½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λ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 dipole would have a VERY high feed point impedance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"/>
          <p:cNvSpPr/>
          <p:nvPr/>
        </p:nvSpPr>
        <p:spPr>
          <a:xfrm>
            <a:off x="914400" y="23040"/>
            <a:ext cx="8684280" cy="47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G9D01 - Which of the following antenna types will be most effective as a near vertical incidence skywave (NVIS) antenna for short-skip communications on 40 meters during the day?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c9211e"/>
                </a:solidFill>
                <a:latin typeface="Arial"/>
                <a:ea typeface="DejaVu Sans"/>
              </a:rPr>
              <a:t>A. A horizontal dipole placed between 1/10 and 1/4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B. A vertical antenna placed between 1/4 and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C. A horizontal dipole placed at approximately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DejaVu Sans"/>
              </a:rPr>
              <a:t>D. A vertical dipole placed at approximately 1/2 wavelength above the ground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G9D02 - What is the feed point impedance of an end-fed half-wave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Very low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Approximately 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Approximately 300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Very high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G9D02 - What is the feed point impedance of an end-fed half-wave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Very low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Approximately 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Approximately 300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Very high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G9D08 - How does a "screwdriver" mobile antenna adjust its feed point impedance?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By varying its body capacitance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By varying the base loading inductance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By extending and retracting the whip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By deploying a capacitance hat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G9D08 - How does a "screwdriver" mobile antenna adjust its feed point impedance?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By varying its body capacitance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By varying the base loading inductance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By extending and retracting the whip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By deploying a capacitance hat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G9D12 - What is the common name of a dipole with a single central support?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Inverted V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Inverted 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Sloper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Lazy 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G9D12 - What is the common name of a dipole with a single central support?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Inverted V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Inverted 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Sloper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Lazy 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9" name="CustomShape 6"/>
          <p:cNvSpPr/>
          <p:nvPr/>
        </p:nvSpPr>
        <p:spPr>
          <a:xfrm>
            <a:off x="0" y="1463040"/>
            <a:ext cx="10072080" cy="12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7.2 and 7.3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Yagi Antennas and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Loop Antennas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49752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How Yagis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504000" y="1037880"/>
            <a:ext cx="9065880" cy="169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9000"/>
          </a:bodyPr>
          <a:p>
            <a:pPr marL="427680" indent="-3150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Yagi elements: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7680" indent="-3150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Driven element - connected to the feed line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7680" indent="-3150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Parasitic element(s) – one or more elements not connected to the feed line that influence the antenna’s radiation and receiving pattern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5" name="Picture 5" descr=""/>
          <p:cNvPicPr/>
          <p:nvPr/>
        </p:nvPicPr>
        <p:blipFill>
          <a:blip r:embed="rId1"/>
          <a:stretch/>
        </p:blipFill>
        <p:spPr>
          <a:xfrm>
            <a:off x="6400800" y="2974320"/>
            <a:ext cx="2737080" cy="2275200"/>
          </a:xfrm>
          <a:prstGeom prst="rect">
            <a:avLst/>
          </a:prstGeom>
          <a:ln w="0">
            <a:noFill/>
          </a:ln>
        </p:spPr>
      </p:pic>
      <p:sp>
        <p:nvSpPr>
          <p:cNvPr id="496" name="CustomShape 6"/>
          <p:cNvSpPr/>
          <p:nvPr/>
        </p:nvSpPr>
        <p:spPr>
          <a:xfrm>
            <a:off x="860400" y="2799720"/>
            <a:ext cx="5388840" cy="12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Parasitic arrays – energy from the driven element induces a current to flow in the parasitic elements which is re-radiated as part of the antenna’s total signal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7"/>
          <p:cNvSpPr/>
          <p:nvPr/>
        </p:nvSpPr>
        <p:spPr>
          <a:xfrm>
            <a:off x="1645920" y="4297680"/>
            <a:ext cx="3834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Remember </a:t>
            </a: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  <a:ea typeface="SimSun"/>
              </a:rPr>
              <a:t>mutual inductance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?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2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3" name="CustomShape 6"/>
          <p:cNvSpPr/>
          <p:nvPr/>
        </p:nvSpPr>
        <p:spPr>
          <a:xfrm>
            <a:off x="5040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How Yagis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CustomShape 7"/>
          <p:cNvSpPr/>
          <p:nvPr/>
        </p:nvSpPr>
        <p:spPr>
          <a:xfrm>
            <a:off x="182880" y="1037880"/>
            <a:ext cx="9777960" cy="31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100000"/>
              </a:lnSpc>
              <a:spcBef>
                <a:spcPts val="799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Yagi – the most popular </a:t>
            </a:r>
            <a:r>
              <a:rPr b="0" lang="en-US" sz="3200" spc="-1" strike="noStrike" u="sng">
                <a:solidFill>
                  <a:srgbClr val="000000"/>
                </a:solidFill>
                <a:uFillTx/>
                <a:latin typeface="Arial"/>
                <a:ea typeface="SimSun"/>
              </a:rPr>
              <a:t>directional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 antenna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697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Yagi antennas can be used to </a:t>
            </a:r>
            <a:r>
              <a:rPr b="0" i="1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reduce interference</a:t>
            </a:r>
            <a:r>
              <a:rPr b="0" i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,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signals, and noise from unwanted directions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697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Directional antennas create a </a:t>
            </a:r>
            <a:r>
              <a:rPr b="1" i="1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maximum field strength in a specific direction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 (</a:t>
            </a:r>
            <a:r>
              <a:rPr b="1" lang="en-US" sz="2800" spc="-1" strike="noStrike" u="sng">
                <a:solidFill>
                  <a:srgbClr val="ff0000"/>
                </a:solidFill>
                <a:uFillTx/>
                <a:latin typeface="Arial"/>
                <a:ea typeface="SimSun"/>
              </a:rPr>
              <a:t>main lobe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SimSun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(that's where gain comes from)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Picture 8" descr="FreeSpacePattern"/>
          <p:cNvPicPr/>
          <p:nvPr/>
        </p:nvPicPr>
        <p:blipFill>
          <a:blip r:embed="rId1"/>
          <a:stretch/>
        </p:blipFill>
        <p:spPr>
          <a:xfrm>
            <a:off x="6035040" y="3200400"/>
            <a:ext cx="3327840" cy="23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" dur="indefinite" restart="never" nodeType="tmRoot">
          <p:childTnLst>
            <p:seq>
              <p:cTn id="125" dur="indefinite" nodeType="mainSeq"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2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0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504000" y="-320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Dipoles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Picture 6" descr="Fig6-01.jpg"/>
          <p:cNvPicPr/>
          <p:nvPr/>
        </p:nvPicPr>
        <p:blipFill>
          <a:blip r:embed="rId1"/>
          <a:stretch/>
        </p:blipFill>
        <p:spPr>
          <a:xfrm>
            <a:off x="685800" y="883440"/>
            <a:ext cx="8589600" cy="372096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 flipH="1" flipV="1">
            <a:off x="2743200" y="2743200"/>
            <a:ext cx="1828800" cy="228600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"/>
          <p:cNvSpPr/>
          <p:nvPr/>
        </p:nvSpPr>
        <p:spPr>
          <a:xfrm flipH="1" flipV="1">
            <a:off x="2762280" y="4402080"/>
            <a:ext cx="1809720" cy="627120"/>
          </a:xfrm>
          <a:prstGeom prst="line">
            <a:avLst/>
          </a:prstGeom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5" name=""/>
          <p:cNvSpPr/>
          <p:nvPr/>
        </p:nvSpPr>
        <p:spPr>
          <a:xfrm>
            <a:off x="4572000" y="4800600"/>
            <a:ext cx="4569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c9211e"/>
                </a:solidFill>
                <a:latin typeface="Arial"/>
                <a:ea typeface="DejaVu Sans"/>
              </a:rPr>
              <a:t>Gain” = 2.15dBi (see next slide)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2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20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49752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Yagi Structure &amp;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7"/>
          <p:cNvSpPr/>
          <p:nvPr/>
        </p:nvSpPr>
        <p:spPr>
          <a:xfrm>
            <a:off x="390960" y="914400"/>
            <a:ext cx="9295560" cy="90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A Yagi antenna has a driven element and at least one          parasitic element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Picture 8" descr="FreeSpacePattern"/>
          <p:cNvPicPr/>
          <p:nvPr/>
        </p:nvPicPr>
        <p:blipFill>
          <a:blip r:embed="rId1"/>
          <a:stretch/>
        </p:blipFill>
        <p:spPr>
          <a:xfrm>
            <a:off x="6492240" y="1866960"/>
            <a:ext cx="3383280" cy="2424600"/>
          </a:xfrm>
          <a:prstGeom prst="rect">
            <a:avLst/>
          </a:prstGeom>
          <a:ln w="0">
            <a:noFill/>
          </a:ln>
        </p:spPr>
      </p:pic>
      <p:sp>
        <p:nvSpPr>
          <p:cNvPr id="514" name="CustomShape 8"/>
          <p:cNvSpPr/>
          <p:nvPr/>
        </p:nvSpPr>
        <p:spPr>
          <a:xfrm>
            <a:off x="710280" y="1753920"/>
            <a:ext cx="5571720" cy="30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Driven element – about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1/2 λ (a dipole)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Director element(s) – reinforce signals in a       single main lobe (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~5%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shorter than the driven  element)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Reflector – cancel signals to the rear (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~5%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longer than the driven element)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Front-to-back ratio is the ratio of signal strength at the peak of the radiation pattern's major lobe to that in exactly the opposite direction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2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9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5040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Yagi Structure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CustomShape 7"/>
          <p:cNvSpPr/>
          <p:nvPr/>
        </p:nvSpPr>
        <p:spPr>
          <a:xfrm>
            <a:off x="504000" y="1005840"/>
            <a:ext cx="4976280" cy="360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9000"/>
          </a:bodyPr>
          <a:p>
            <a:pPr marL="617400" indent="-4579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The simplest Yagi is a two-element antenna with a driven element (DE) and either a reflector (usually) or a director.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17400" indent="-4579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DE is a 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λ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/2 dipole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17400" indent="-4579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Reflector element is about 5% longer than the driven element and placed behind the DE by 0.1-0.2 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λ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17400" indent="-4579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Director element is about 5% shorter than the driven element and placed ahead of the DE by 0.15-0.2 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λ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2" name="Picture 2" descr="Fig6-08.jpg"/>
          <p:cNvPicPr/>
          <p:nvPr/>
        </p:nvPicPr>
        <p:blipFill>
          <a:blip r:embed="rId1"/>
          <a:srcRect l="0" t="0" r="5637" b="0"/>
          <a:stretch/>
        </p:blipFill>
        <p:spPr>
          <a:xfrm>
            <a:off x="5854320" y="1037880"/>
            <a:ext cx="2917800" cy="371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2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8" name="CustomShape 6"/>
          <p:cNvSpPr/>
          <p:nvPr/>
        </p:nvSpPr>
        <p:spPr>
          <a:xfrm>
            <a:off x="504000" y="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Design</a:t>
            </a: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Tradeoffs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7"/>
          <p:cNvSpPr/>
          <p:nvPr/>
        </p:nvSpPr>
        <p:spPr>
          <a:xfrm>
            <a:off x="497520" y="10584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8000"/>
          </a:bodyPr>
          <a:p>
            <a:pPr marL="414720" indent="-308880">
              <a:lnSpc>
                <a:spcPct val="100000"/>
              </a:lnSpc>
              <a:spcBef>
                <a:spcPts val="697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Yagi design variables (gain, F-B ratio, SWR bandwidth) are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boom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length,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number of elements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, and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element spacing      </a:t>
            </a:r>
            <a:r>
              <a:rPr b="0" i="1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(</a:t>
            </a:r>
            <a:r>
              <a:rPr b="0" i="1" lang="en-US" sz="2800" spc="-1" strike="noStrike" u="sng">
                <a:solidFill>
                  <a:srgbClr val="d8090f"/>
                </a:solidFill>
                <a:uFillTx/>
                <a:latin typeface="Arial"/>
                <a:ea typeface="Arial"/>
              </a:rPr>
              <a:t>all three</a:t>
            </a:r>
            <a:r>
              <a:rPr b="0" i="1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14720" indent="-30888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Placement and length of the elements affects gain,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resonance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bandwidth, SWR,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and pattern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4720" indent="-30888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Increasing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 boom 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length and adding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 directors increases gain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4720" indent="-30888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Larger diameter elements increase SWR bandwidth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14720" indent="-30888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Antenna modeling software can be used to optimize the antenna design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4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5" name="CustomShape 6"/>
          <p:cNvSpPr/>
          <p:nvPr/>
        </p:nvSpPr>
        <p:spPr>
          <a:xfrm>
            <a:off x="504000" y="5940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Preview of Feed Lines…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7"/>
          <p:cNvSpPr/>
          <p:nvPr/>
        </p:nvSpPr>
        <p:spPr>
          <a:xfrm>
            <a:off x="182880" y="1005840"/>
            <a:ext cx="9686520" cy="360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000"/>
          </a:bodyPr>
          <a:p>
            <a:pPr marL="439200" indent="-3254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Forward power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– power traveling toward an antenna (load)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9200" indent="-3254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Reflected power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– power reflected from an impedance mismatch at the antenna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9200" indent="-3254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Standing waves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– interference wave pattern in a feed line from forward and reverse power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9200" indent="-3254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Standing wave ratio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(SWR) equals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the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ratio of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the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antenna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's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impedance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to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the impedance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SimSun"/>
              </a:rPr>
              <a:t> of the feed line</a:t>
            </a:r>
            <a:r>
              <a:rPr b="0" lang="en-US" sz="2600" spc="-1" strike="noStrike">
                <a:solidFill>
                  <a:srgbClr val="e40d08"/>
                </a:solidFill>
                <a:latin typeface="Arial"/>
                <a:ea typeface="Arial"/>
              </a:rPr>
              <a:t> (with the lower Z = 1: always X:1)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9200" indent="-3254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Short or open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circuit at the feedpoint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: SWR = infinite and all power        reflected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1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2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Bandwidth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3" name="Picture 1" descr="Bandwidth 2"/>
          <p:cNvPicPr/>
          <p:nvPr/>
        </p:nvPicPr>
        <p:blipFill>
          <a:blip r:embed="rId1"/>
          <a:stretch/>
        </p:blipFill>
        <p:spPr>
          <a:xfrm>
            <a:off x="803160" y="1326600"/>
            <a:ext cx="8426160" cy="3705480"/>
          </a:xfrm>
          <a:prstGeom prst="rect">
            <a:avLst/>
          </a:prstGeom>
          <a:ln w="0">
            <a:noFill/>
          </a:ln>
        </p:spPr>
      </p:pic>
      <p:sp>
        <p:nvSpPr>
          <p:cNvPr id="544" name="CustomShape 7"/>
          <p:cNvSpPr/>
          <p:nvPr/>
        </p:nvSpPr>
        <p:spPr>
          <a:xfrm>
            <a:off x="869040" y="3657600"/>
            <a:ext cx="359640" cy="359640"/>
          </a:xfrm>
          <a:prstGeom prst="ellipse">
            <a:avLst/>
          </a:prstGeom>
          <a:noFill/>
          <a:ln w="3672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5" name="CustomShape 8"/>
          <p:cNvSpPr/>
          <p:nvPr/>
        </p:nvSpPr>
        <p:spPr>
          <a:xfrm flipH="1">
            <a:off x="2371680" y="3474720"/>
            <a:ext cx="191520" cy="278280"/>
          </a:xfrm>
          <a:custGeom>
            <a:avLst/>
            <a:gdLst>
              <a:gd name="textAreaLeft" fmla="*/ -1440 w 191520"/>
              <a:gd name="textAreaRight" fmla="*/ 192960 w 191520"/>
              <a:gd name="textAreaTop" fmla="*/ 0 h 278280"/>
              <a:gd name="textAreaBottom" fmla="*/ 281160 h 278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sq" w="9360">
            <a:solidFill>
              <a:srgbClr val="d8090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6" name="CustomShape 9"/>
          <p:cNvSpPr/>
          <p:nvPr/>
        </p:nvSpPr>
        <p:spPr>
          <a:xfrm>
            <a:off x="5669280" y="3566160"/>
            <a:ext cx="192960" cy="208800"/>
          </a:xfrm>
          <a:custGeom>
            <a:avLst/>
            <a:gdLst>
              <a:gd name="textAreaLeft" fmla="*/ 0 w 192960"/>
              <a:gd name="textAreaRight" fmla="*/ 195840 w 192960"/>
              <a:gd name="textAreaTop" fmla="*/ 0 h 208800"/>
              <a:gd name="textAreaBottom" fmla="*/ 211680 h 208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sq" w="9360">
            <a:solidFill>
              <a:srgbClr val="d8090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2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2" presetSubtype="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2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nodeType="withEffect" fill="hold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9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0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5040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Impedance Matching – Gamma Match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7"/>
          <p:cNvSpPr/>
          <p:nvPr/>
        </p:nvSpPr>
        <p:spPr>
          <a:xfrm>
            <a:off x="365760" y="914400"/>
            <a:ext cx="9204120" cy="26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6000"/>
          </a:bodyPr>
          <a:p>
            <a:pPr marL="414720" indent="-3052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Most Yagi designs have a relatively low feed point impedance requiring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a 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matching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 network to match 50 ohm feed lines.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14720" indent="-3052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 u="sng">
                <a:solidFill>
                  <a:srgbClr val="d8090f"/>
                </a:solidFill>
                <a:uFillTx/>
                <a:latin typeface="Arial"/>
                <a:ea typeface="SimSun"/>
              </a:rPr>
              <a:t>Gamma matching</a:t>
            </a: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Arial"/>
              </a:rPr>
              <a:t>: the coax shield is connected to the center of the driven element, the center conductor is connected through a tubular capacitor to a tap point on the driven element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14720" indent="-305280">
              <a:lnSpc>
                <a:spcPct val="100000"/>
              </a:lnSpc>
              <a:spcBef>
                <a:spcPts val="55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M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echanical advantage - the driven element doesn't have to be insulated from the boom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8"/>
          <p:cNvSpPr/>
          <p:nvPr/>
        </p:nvSpPr>
        <p:spPr>
          <a:xfrm>
            <a:off x="1097280" y="3670200"/>
            <a:ext cx="2737080" cy="9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Tun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by adjusting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DE tap point and/or the capacitance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Picture 86021" descr=""/>
          <p:cNvPicPr/>
          <p:nvPr/>
        </p:nvPicPr>
        <p:blipFill>
          <a:blip r:embed="rId1"/>
          <a:stretch/>
        </p:blipFill>
        <p:spPr>
          <a:xfrm>
            <a:off x="4389120" y="3332520"/>
            <a:ext cx="4540320" cy="220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2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9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CustomShape 5"/>
          <p:cNvSpPr/>
          <p:nvPr/>
        </p:nvSpPr>
        <p:spPr>
          <a:xfrm>
            <a:off x="508680" y="1014120"/>
            <a:ext cx="9061200" cy="19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The Beta (or “hairpin”) match is a short length of parallel conductor transmission line (</a:t>
            </a:r>
            <a:r>
              <a:rPr b="0" lang="en-US" sz="20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shorted transmission line stub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), shorted at one end, with the other end connected in parallel with the driven element feed point.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Its inductance compensates for the capacitive reactance at the feed point, bringing the impedance of the yagi up to 50 ohms.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CustomShape 6"/>
          <p:cNvSpPr/>
          <p:nvPr/>
        </p:nvSpPr>
        <p:spPr>
          <a:xfrm>
            <a:off x="5040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Impedance Matching – Beta Match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1920240" y="3151080"/>
            <a:ext cx="2689200" cy="1689120"/>
          </a:xfrm>
          <a:prstGeom prst="rect">
            <a:avLst/>
          </a:prstGeom>
          <a:ln w="0">
            <a:noFill/>
          </a:ln>
        </p:spPr>
      </p:pic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5669280" y="3250440"/>
            <a:ext cx="3075840" cy="2194920"/>
          </a:xfrm>
          <a:prstGeom prst="rect">
            <a:avLst/>
          </a:prstGeom>
          <a:ln w="0">
            <a:noFill/>
          </a:ln>
        </p:spPr>
      </p:pic>
      <p:sp>
        <p:nvSpPr>
          <p:cNvPr id="564" name=""/>
          <p:cNvSpPr txBox="1"/>
          <p:nvPr/>
        </p:nvSpPr>
        <p:spPr>
          <a:xfrm>
            <a:off x="2057400" y="5195880"/>
            <a:ext cx="3200400" cy="34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D.E. insulated from the boom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"/>
          <p:cNvSpPr/>
          <p:nvPr/>
        </p:nvSpPr>
        <p:spPr>
          <a:xfrm flipV="1">
            <a:off x="3429000" y="3886200"/>
            <a:ext cx="3657600" cy="130968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0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6000"/>
                            </p:stCondLst>
                            <p:childTnLst>
                              <p:par>
                                <p:cTn id="178" nodeType="after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20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49752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Operating Procedures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7"/>
          <p:cNvSpPr/>
          <p:nvPr/>
        </p:nvSpPr>
        <p:spPr>
          <a:xfrm>
            <a:off x="182880" y="1097280"/>
            <a:ext cx="5023080" cy="36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8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To determine where to point a directional antenna use an azimuthal projection map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8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DejaVu Sans"/>
              </a:rPr>
              <a:t>An azimuthal projection map is a world map projection     centered on a particular        location, showing </a:t>
            </a:r>
            <a:r>
              <a:rPr b="0" lang="en-US" sz="2800" spc="-1" strike="noStrike" u="sng">
                <a:solidFill>
                  <a:srgbClr val="d8090f"/>
                </a:solidFill>
                <a:uFillTx/>
                <a:latin typeface="Arial"/>
                <a:ea typeface="DejaVu Sans"/>
              </a:rPr>
              <a:t>true bearings and distances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DejaVu Sans"/>
              </a:rPr>
              <a:t> from that location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3" name="Picture 6" descr="K3DIO"/>
          <p:cNvPicPr/>
          <p:nvPr/>
        </p:nvPicPr>
        <p:blipFill>
          <a:blip r:embed="rId1"/>
          <a:stretch/>
        </p:blipFill>
        <p:spPr>
          <a:xfrm>
            <a:off x="5334120" y="1037880"/>
            <a:ext cx="4169520" cy="417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2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7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8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9" name="CustomShape 6"/>
          <p:cNvSpPr/>
          <p:nvPr/>
        </p:nvSpPr>
        <p:spPr>
          <a:xfrm>
            <a:off x="496800" y="9144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Large Horizontal Loops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>
            <a:off x="0" y="959400"/>
            <a:ext cx="10075320" cy="156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If a loop’s circumference is multiple wavelengths long many peaks and nulls appear in the radiation pattern, making the loop essentially omnidirectional with a lower peak vertical (elevation) angle than a dipole mounted at the same height.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4419360" y="2834640"/>
            <a:ext cx="4993560" cy="271908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2"/>
          <a:stretch/>
        </p:blipFill>
        <p:spPr>
          <a:xfrm>
            <a:off x="1005840" y="2827080"/>
            <a:ext cx="2349000" cy="1777320"/>
          </a:xfrm>
          <a:prstGeom prst="rect">
            <a:avLst/>
          </a:prstGeom>
          <a:ln w="0">
            <a:noFill/>
          </a:ln>
        </p:spPr>
      </p:pic>
      <p:sp>
        <p:nvSpPr>
          <p:cNvPr id="583" name="CustomShape 8"/>
          <p:cNvSpPr/>
          <p:nvPr/>
        </p:nvSpPr>
        <p:spPr>
          <a:xfrm>
            <a:off x="4389120" y="2525400"/>
            <a:ext cx="5023800" cy="3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 meter loop – 20 meter pattern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2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20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5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8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9" name="CustomShape 6"/>
          <p:cNvSpPr/>
          <p:nvPr/>
        </p:nvSpPr>
        <p:spPr>
          <a:xfrm>
            <a:off x="504000" y="63000"/>
            <a:ext cx="906732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Small Loops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CustomShape 7"/>
          <p:cNvSpPr/>
          <p:nvPr/>
        </p:nvSpPr>
        <p:spPr>
          <a:xfrm>
            <a:off x="504000" y="914400"/>
            <a:ext cx="9067320" cy="24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 loops with circumferences of less than 1/3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λ, current in the loop becomes relatively uniform throughout the loop. </a:t>
            </a: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Arial"/>
              </a:rPr>
              <a:t>The resulting radiation pattern features sharp nulls broadside to the plane of the loop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(the opposite of 1 λ loops)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4389120" y="3474720"/>
            <a:ext cx="4176360" cy="1709640"/>
          </a:xfrm>
          <a:prstGeom prst="rect">
            <a:avLst/>
          </a:prstGeom>
          <a:ln w="0">
            <a:noFill/>
          </a:ln>
        </p:spPr>
      </p:pic>
      <p:sp>
        <p:nvSpPr>
          <p:cNvPr id="592" name="CustomShape 8"/>
          <p:cNvSpPr/>
          <p:nvPr/>
        </p:nvSpPr>
        <p:spPr>
          <a:xfrm>
            <a:off x="1371600" y="4023360"/>
            <a:ext cx="27385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Loop viewed from above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0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2000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" dur="2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504000" y="10080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dBd vs dBi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Rectangle 11" descr=""/>
          <p:cNvPicPr/>
          <p:nvPr/>
        </p:nvPicPr>
        <p:blipFill>
          <a:blip r:embed="rId1"/>
          <a:stretch/>
        </p:blipFill>
        <p:spPr>
          <a:xfrm>
            <a:off x="1371600" y="945360"/>
            <a:ext cx="7217280" cy="46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6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7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8" name="CustomShape 6"/>
          <p:cNvSpPr/>
          <p:nvPr/>
        </p:nvSpPr>
        <p:spPr>
          <a:xfrm>
            <a:off x="496080" y="91440"/>
            <a:ext cx="9067320" cy="94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Halo Antenna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CustomShape 7"/>
          <p:cNvSpPr/>
          <p:nvPr/>
        </p:nvSpPr>
        <p:spPr>
          <a:xfrm>
            <a:off x="504000" y="914400"/>
            <a:ext cx="9067320" cy="35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A Halo isn’t really a loop.  It’s a ½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λ dipole bent into a circle or square (“squalo’”) with the ends separated by a small gap.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Maximum radiation is in the plane of the antenna and its pattern is largely omnidirectional.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273600" y="2926080"/>
            <a:ext cx="4010040" cy="2532600"/>
          </a:xfrm>
          <a:prstGeom prst="rect">
            <a:avLst/>
          </a:prstGeom>
          <a:ln w="0">
            <a:noFill/>
          </a:ln>
        </p:spPr>
      </p:pic>
      <p:pic>
        <p:nvPicPr>
          <p:cNvPr id="601" name="" descr=""/>
          <p:cNvPicPr/>
          <p:nvPr/>
        </p:nvPicPr>
        <p:blipFill>
          <a:blip r:embed="rId2"/>
          <a:stretch/>
        </p:blipFill>
        <p:spPr>
          <a:xfrm>
            <a:off x="4389120" y="2895840"/>
            <a:ext cx="2738160" cy="258588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3"/>
          <a:stretch/>
        </p:blipFill>
        <p:spPr>
          <a:xfrm>
            <a:off x="7223760" y="2926080"/>
            <a:ext cx="2728800" cy="254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2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2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0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2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6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7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8" name="CustomShape 6"/>
          <p:cNvSpPr/>
          <p:nvPr/>
        </p:nvSpPr>
        <p:spPr>
          <a:xfrm>
            <a:off x="3465000" y="2499480"/>
            <a:ext cx="3236400" cy="70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9" name="CustomShape 7"/>
          <p:cNvSpPr/>
          <p:nvPr/>
        </p:nvSpPr>
        <p:spPr>
          <a:xfrm>
            <a:off x="6217920" y="2926080"/>
            <a:ext cx="2358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8"/>
          <p:cNvSpPr/>
          <p:nvPr/>
        </p:nvSpPr>
        <p:spPr>
          <a:xfrm>
            <a:off x="0" y="2286000"/>
            <a:ext cx="1007172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"/>
          <p:cNvSpPr/>
          <p:nvPr/>
        </p:nvSpPr>
        <p:spPr>
          <a:xfrm>
            <a:off x="685800" y="457200"/>
            <a:ext cx="89128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G2D04 - Which of the following describes an azimuthal projection map?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map that shows accurate land masses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map that shows true bearings and distances from a specific location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map that shows the angle at which an amateur satellite crosses the equator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map that shows the number of degrees longitude that an amateur satellite appears to move westward at the equator with each orbit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"/>
          <p:cNvSpPr/>
          <p:nvPr/>
        </p:nvSpPr>
        <p:spPr>
          <a:xfrm>
            <a:off x="685800" y="457200"/>
            <a:ext cx="89128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G2D04 - Which of the following describes an azimuthal projection map?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map that shows accurate land masses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A map that shows true bearings and distances from a specific location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map that shows the angle at which an amateur satellite crosses the equator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map that shows the number of degrees longitude that an amateur satellite appears to move westward at the equator with each orbit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G9C01 - Which of the following would increase the bandwidth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Larger-diameter elements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Closer element spacing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Loading coils in series with the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Tapered-diameter elements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14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1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G9C01 - Which of the following would increase the bandwidth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Larger-diameter elements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Closer element spacing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Loading coils in series with the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Tapered-diameter elements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17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1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G9C02 - What is the approximate length of the driven element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1/4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1/2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3/4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0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2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G9C02 - What is the approximate length of the driven element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1/4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1/2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3/4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 wavelength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3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2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G9C03 - How do the lengths of a three-element Yagi reflector and director compare to that of the driven element?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reflector is longer, and the director is shorter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reflector is shorter, and the director is longer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are all the same 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Relative length depends on the frequency of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6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2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G9C03 - How do the lengths of a three-element Yagi reflector and director compare to that of the driven element?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The reflector is longer, and the director is shorter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reflector is shorter, and the director is longer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They are all the same length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Relative length depends on the frequency of operation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9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3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2" name="Picture 1" descr="dBi dBd"/>
          <p:cNvPicPr/>
          <p:nvPr/>
        </p:nvPicPr>
        <p:blipFill>
          <a:blip r:embed="rId1"/>
          <a:stretch/>
        </p:blipFill>
        <p:spPr>
          <a:xfrm>
            <a:off x="1435680" y="162360"/>
            <a:ext cx="7362720" cy="4494600"/>
          </a:xfrm>
          <a:prstGeom prst="rect">
            <a:avLst/>
          </a:prstGeom>
          <a:ln w="0"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3840480" y="4846320"/>
            <a:ext cx="5022720" cy="59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d8090f"/>
                </a:solidFill>
                <a:uFillTx/>
                <a:latin typeface="Arial"/>
                <a:ea typeface="DejaVu Sans"/>
              </a:rPr>
              <a:t>If</a:t>
            </a:r>
            <a:r>
              <a:rPr b="0" lang="en-US" sz="1800" spc="-1" strike="noStrike">
                <a:solidFill>
                  <a:srgbClr val="d8090f"/>
                </a:solidFill>
                <a:latin typeface="Arial"/>
                <a:ea typeface="DejaVu Sans"/>
              </a:rPr>
              <a:t> the gain represented by the blue lobe equals 5 dBd, it can also be expressed as 7.15 dBi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 flipV="1">
            <a:off x="7507080" y="2512800"/>
            <a:ext cx="720360" cy="2233440"/>
          </a:xfrm>
          <a:custGeom>
            <a:avLst/>
            <a:gdLst>
              <a:gd name="textAreaLeft" fmla="*/ 0 w 720360"/>
              <a:gd name="textAreaRight" fmla="*/ 723240 w 720360"/>
              <a:gd name="textAreaTop" fmla="*/ -1440 h 2233440"/>
              <a:gd name="textAreaBottom" fmla="*/ 2234880 h 223344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sq" w="28440">
            <a:solidFill>
              <a:srgbClr val="d8090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2" presetSubtype="2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G9C05 - What is the primary effect of increasing boom length and adding directors to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Gain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Beamwidth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Front-to-back ratio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Resonant frequency is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32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3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G9C05 - What is the primary effect of increasing boom length and adding directors to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Gain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Beamwidth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Front-to-back ratio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Resonant frequency is lower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35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3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"/>
          <p:cNvSpPr/>
          <p:nvPr/>
        </p:nvSpPr>
        <p:spPr>
          <a:xfrm>
            <a:off x="685800" y="457200"/>
            <a:ext cx="89128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G9C07 - What does "front-to-back ratio" mean in reference to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number of directors versus the number of reflectors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relative position of the driven element with respect to the reflectors and directors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power radiated in the major lobe compared to that in the opposite direction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ratio of forward gain to dipole gain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38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3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"/>
          <p:cNvSpPr/>
          <p:nvPr/>
        </p:nvSpPr>
        <p:spPr>
          <a:xfrm>
            <a:off x="685800" y="457200"/>
            <a:ext cx="89128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G9C07 - What does "front-to-back ratio" mean in reference to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number of directors versus the number of reflectors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relative position of the driven element with respect to the reflectors and directors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The power radiated in the major lobe compared to that in the opposite direction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ratio of forward gain to dipole gain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1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4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"/>
          <p:cNvSpPr/>
          <p:nvPr/>
        </p:nvSpPr>
        <p:spPr>
          <a:xfrm>
            <a:off x="685800" y="457200"/>
            <a:ext cx="89128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G9C08 - What is meant by the "main lobe" of a directive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magnitude of the maximum vertical angle of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point of maximum current in a radiating antenna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maximum voltage standing wave point on a radiating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direction of maximum radiated field strength from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4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4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"/>
          <p:cNvSpPr/>
          <p:nvPr/>
        </p:nvSpPr>
        <p:spPr>
          <a:xfrm>
            <a:off x="685800" y="457200"/>
            <a:ext cx="89128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G9C08 - What is meant by the "main lobe" of a directive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magnitude of the maximum vertical angle of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point of maximum current in a radiating antenna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maximum voltage standing wave point on a radiating element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The direction of maximum radiated field strength from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7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4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G9C10 - Which of the following can be adjusted to optimize forward gain, front-to-back ratio, or SWR bandwidth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physical length of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number of elements on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spacing of each element along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50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5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G9C10 - Which of the following can be adjusted to optimize forward gain, front-to-back ratio, or SWR bandwidth of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physical length of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number of elements on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spacing of each element along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53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5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"/>
          <p:cNvSpPr/>
          <p:nvPr/>
        </p:nvSpPr>
        <p:spPr>
          <a:xfrm>
            <a:off x="685800" y="457200"/>
            <a:ext cx="89128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G9C11 - What is a beta or hairpin match?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shorted transmission line stub placed at the feed point of a Yagi antenna to provide impedance matching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1/4 wavelength section of 75-ohm coax in series with the feed point of a Yagi to provide impedance matching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series capacitor selected to cancel the inductive reactance of a folded dipole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section of 300-ohm twin-lead transmission line used to match a folded dipole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56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5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"/>
          <p:cNvSpPr/>
          <p:nvPr/>
        </p:nvSpPr>
        <p:spPr>
          <a:xfrm>
            <a:off x="685800" y="457200"/>
            <a:ext cx="89128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G9C11 - What is a beta or hairpin match?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A shorted transmission line stub placed at the feed point of a Yagi antenna to provide impedance matching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1/4 wavelength section of 75-ohm coax in series with the feed point of a Yagi to provide impedance matching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series capacitor selected to cancel the inductive reactance of a folded dipole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 section of 300-ohm twin-lead transmission line used to match a folded dipole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59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6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8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Dipole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7"/>
          <p:cNvSpPr/>
          <p:nvPr/>
        </p:nvSpPr>
        <p:spPr>
          <a:xfrm>
            <a:off x="274320" y="1097280"/>
            <a:ext cx="9503280" cy="35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40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Center-fed dipoles are generally a good match for 50 to  75 Ω coax at common heights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In free space, ½ wavelength (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) in feet equals 492           divided by frequency in </a:t>
            </a:r>
            <a:r>
              <a:rPr b="0" lang="en-US" sz="2600" spc="-1" strike="noStrike" u="sng">
                <a:solidFill>
                  <a:srgbClr val="000000"/>
                </a:solidFill>
                <a:uFillTx/>
                <a:latin typeface="Arial"/>
                <a:ea typeface="SimSun"/>
              </a:rPr>
              <a:t>MHz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Practical ½-wave dipoles are shorter than 492/f because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of velocity factor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 -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signals move ~5% more slowly in wire than in free space - 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Arial"/>
              </a:rPr>
              <a:t>Dipole approx. length = ~468/freq in </a:t>
            </a:r>
            <a:r>
              <a:rPr b="0" lang="en-US" sz="2600" spc="-1" strike="noStrike" u="sng">
                <a:solidFill>
                  <a:srgbClr val="d8090f"/>
                </a:solidFill>
                <a:uFillTx/>
                <a:latin typeface="Arial"/>
                <a:ea typeface="Arial"/>
              </a:rPr>
              <a:t>MHz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"/>
          <p:cNvSpPr/>
          <p:nvPr/>
        </p:nvSpPr>
        <p:spPr>
          <a:xfrm>
            <a:off x="685800" y="457200"/>
            <a:ext cx="89128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G9C12 - Which of the following is a characteristic of using a gamma match with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does not require the driven element to be insulated from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does not require any inductors or capacitors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is useful for matching multiband antennas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2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6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"/>
          <p:cNvSpPr/>
          <p:nvPr/>
        </p:nvSpPr>
        <p:spPr>
          <a:xfrm>
            <a:off x="685800" y="457200"/>
            <a:ext cx="89128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G9C12 - Which of the following is a characteristic of using a gamma match with a Yagi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It does not require the driven element to be insulated from the boom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does not require any inductors or capacitors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is useful for matching multiband antennas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5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6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G9D03 - In which direction is the maximum radiation from a VHF/UHF "halo"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Broadside to the plane of the halo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Opposite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Omnidirectional in the plane of the halo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 the same side as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8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69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"/>
          <p:cNvSpPr/>
          <p:nvPr/>
        </p:nvSpPr>
        <p:spPr>
          <a:xfrm>
            <a:off x="685800" y="457200"/>
            <a:ext cx="89128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G9D03 - In which direction is the maximum radiation from a VHF/UHF "halo"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Broadside to the plane of the halo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Opposite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Omnidirectional in the plane of the halo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On the same side as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1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7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"/>
          <p:cNvSpPr/>
          <p:nvPr/>
        </p:nvSpPr>
        <p:spPr>
          <a:xfrm>
            <a:off x="685800" y="457200"/>
            <a:ext cx="89128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G9D10 - In which direction or directions does an electrically small loop (less than 1/10 wavelength in circumference) have nulls in its radiation pattern?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In the plane of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Broadside to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Broadside and in the plane of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Electrically small loops are omnidirectional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4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7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"/>
          <p:cNvSpPr/>
          <p:nvPr/>
        </p:nvSpPr>
        <p:spPr>
          <a:xfrm>
            <a:off x="685800" y="457200"/>
            <a:ext cx="89128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G9D10 - In which direction or directions does an electrically small loop (less than 1/10 wavelength in circumference) have nulls in its radiation pattern?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In the plane of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Broadside to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Broadside and in the plane of the loop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Electrically small loops are omnidirectional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77" name=""/>
          <p:cNvGraphicFramePr/>
          <p:nvPr/>
        </p:nvGraphicFramePr>
        <p:xfrm>
          <a:off x="1996200" y="2305800"/>
          <a:ext cx="6117120" cy="107712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67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96200" y="2305800"/>
                    <a:ext cx="6117120" cy="1077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3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4" name="CustomShape 6"/>
          <p:cNvSpPr/>
          <p:nvPr/>
        </p:nvSpPr>
        <p:spPr>
          <a:xfrm>
            <a:off x="0" y="1463040"/>
            <a:ext cx="10072080" cy="12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7.4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Specialized Antennas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8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9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0" name="CustomShape 6"/>
          <p:cNvSpPr/>
          <p:nvPr/>
        </p:nvSpPr>
        <p:spPr>
          <a:xfrm>
            <a:off x="0" y="91440"/>
            <a:ext cx="767664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Specialized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CustomShape 7"/>
          <p:cNvSpPr/>
          <p:nvPr/>
        </p:nvSpPr>
        <p:spPr>
          <a:xfrm>
            <a:off x="504000" y="914400"/>
            <a:ext cx="6715440" cy="369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marL="470520" indent="-35064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Stacked Antennas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– identical antennas  stacked above or beside each other to    increase gain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70520" indent="-35064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Vertical stacking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of horizontally polarized yagis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increases gain and narrows the main lobe in </a:t>
            </a:r>
            <a:r>
              <a:rPr b="0" lang="en-US" sz="2800" spc="-1" strike="noStrike" u="sng">
                <a:solidFill>
                  <a:srgbClr val="d8090f"/>
                </a:solidFill>
                <a:uFillTx/>
                <a:latin typeface="Arial"/>
                <a:ea typeface="SimSun"/>
              </a:rPr>
              <a:t>elevation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70520" indent="-350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Antennas in a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 vertical stack are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usually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about ½ wavelength to 1 wavelength apart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2" name="Picture 1" descr="Stacked Yagis"/>
          <p:cNvPicPr/>
          <p:nvPr/>
        </p:nvPicPr>
        <p:blipFill>
          <a:blip r:embed="rId1"/>
          <a:stretch/>
        </p:blipFill>
        <p:spPr>
          <a:xfrm>
            <a:off x="7592040" y="91440"/>
            <a:ext cx="2370600" cy="547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0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2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504000" y="568080"/>
            <a:ext cx="9059400" cy="4485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5" name="CustomShape 3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6" name="CustomShape 4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7" name="CustomShape 5"/>
          <p:cNvSpPr/>
          <p:nvPr/>
        </p:nvSpPr>
        <p:spPr>
          <a:xfrm>
            <a:off x="504000" y="1326600"/>
            <a:ext cx="9061200" cy="32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8" name="CustomShape 6"/>
          <p:cNvSpPr/>
          <p:nvPr/>
        </p:nvSpPr>
        <p:spPr>
          <a:xfrm>
            <a:off x="0" y="91440"/>
            <a:ext cx="63964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Specialized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CustomShape 7"/>
          <p:cNvSpPr/>
          <p:nvPr/>
        </p:nvSpPr>
        <p:spPr>
          <a:xfrm>
            <a:off x="504000" y="1005840"/>
            <a:ext cx="5709600" cy="360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256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Stacking 2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identical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beams ½    wavelength apart increases gain by 3 dB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Gain another 3 dB by stacking 4 beam antennas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Stacking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horizontally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narrows the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azmuthal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 pattern beamwidth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0" name="Picture 2" descr="Fig6-12.jpg"/>
          <p:cNvPicPr/>
          <p:nvPr/>
        </p:nvPicPr>
        <p:blipFill>
          <a:blip r:embed="rId1"/>
          <a:stretch/>
        </p:blipFill>
        <p:spPr>
          <a:xfrm>
            <a:off x="6504840" y="457200"/>
            <a:ext cx="3108600" cy="472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4" dur="indefinite" restart="never" nodeType="tmRoot">
          <p:childTnLst>
            <p:seq>
              <p:cTn id="235" dur="indefinite" nodeType="mainSeq">
                <p:childTnLst>
                  <p:par>
                    <p:cTn id="236" fill="hold">
                      <p:stCondLst>
                        <p:cond delay="0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2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3443760" y="5255280"/>
            <a:ext cx="3179160" cy="28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2" name="CustomShape 2"/>
          <p:cNvSpPr/>
          <p:nvPr/>
        </p:nvSpPr>
        <p:spPr>
          <a:xfrm>
            <a:off x="504000" y="226080"/>
            <a:ext cx="9061200" cy="93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495720" y="91440"/>
            <a:ext cx="9067680" cy="94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Specialized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CustomShape 4"/>
          <p:cNvSpPr/>
          <p:nvPr/>
        </p:nvSpPr>
        <p:spPr>
          <a:xfrm>
            <a:off x="0" y="914400"/>
            <a:ext cx="10076400" cy="20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000"/>
          </a:bodyPr>
          <a:p>
            <a:pPr marL="584640" indent="-438480">
              <a:lnSpc>
                <a:spcPct val="100000"/>
              </a:lnSpc>
              <a:spcBef>
                <a:spcPts val="697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Log Periodics 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SimSun"/>
              </a:rPr>
              <a:t>– are designed to have a consistent radiation pattern and SWR across a wide (up to 10:1) frequency range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 (</a:t>
            </a:r>
            <a:r>
              <a:rPr b="0" lang="en-US" sz="2800" spc="-1" strike="noStrike" u="sng">
                <a:solidFill>
                  <a:srgbClr val="d8090f"/>
                </a:solidFill>
                <a:uFillTx/>
                <a:latin typeface="Arial"/>
                <a:ea typeface="Arial"/>
              </a:rPr>
              <a:t>wide bandwidth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584640" indent="-438480">
              <a:lnSpc>
                <a:spcPct val="100000"/>
              </a:lnSpc>
              <a:spcBef>
                <a:spcPts val="55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Short elements are active at higher frequencies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, 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onger elements are active at lower frequencies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584640" indent="-438480">
              <a:lnSpc>
                <a:spcPct val="100000"/>
              </a:lnSpc>
              <a:spcBef>
                <a:spcPts val="550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Log periodic antennas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have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less gain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and lower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SimSun"/>
              </a:rPr>
              <a:t> front-to-back ratio than Yagi antennas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5" name="Picture 8" descr="LPA"/>
          <p:cNvPicPr/>
          <p:nvPr/>
        </p:nvPicPr>
        <p:blipFill>
          <a:blip r:embed="rId1"/>
          <a:stretch/>
        </p:blipFill>
        <p:spPr>
          <a:xfrm>
            <a:off x="6400800" y="3090240"/>
            <a:ext cx="3104640" cy="2391840"/>
          </a:xfrm>
          <a:prstGeom prst="rect">
            <a:avLst/>
          </a:prstGeom>
          <a:ln w="0">
            <a:noFill/>
          </a:ln>
        </p:spPr>
      </p:pic>
      <p:sp>
        <p:nvSpPr>
          <p:cNvPr id="706" name="CustomShape 5"/>
          <p:cNvSpPr/>
          <p:nvPr/>
        </p:nvSpPr>
        <p:spPr>
          <a:xfrm>
            <a:off x="914400" y="3544200"/>
            <a:ext cx="52077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d8090f"/>
                </a:solidFill>
                <a:latin typeface="Arial"/>
                <a:ea typeface="SimSun"/>
              </a:rPr>
              <a:t>The length and spacing of the elements increases logarithmically from one end of the boom to the other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ustomShape 6"/>
          <p:cNvSpPr/>
          <p:nvPr/>
        </p:nvSpPr>
        <p:spPr>
          <a:xfrm>
            <a:off x="504000" y="2393640"/>
            <a:ext cx="9059400" cy="93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8" name=""/>
          <p:cNvSpPr/>
          <p:nvPr/>
        </p:nvSpPr>
        <p:spPr>
          <a:xfrm>
            <a:off x="3886200" y="4800600"/>
            <a:ext cx="2283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See next page...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1" dur="indefinite" restart="never" nodeType="tmRoot">
          <p:childTnLst>
            <p:seq>
              <p:cTn id="242" dur="indefinite" nodeType="mainSeq"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2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20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000"/>
                            </p:stCondLst>
                            <p:childTnLst>
                              <p:par>
                                <p:cTn id="252" nodeType="after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20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Application>LibreOffice/7.4.6.2$Windows_X86_64 LibreOffice_project/5b1f5509c2decdade7fda905e3e1429a67acd63d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2020-01-18T10:27:47Z</dcterms:created>
  <dc:creator/>
  <dc:description/>
  <dc:language>en-US</dc:language>
  <cp:lastModifiedBy/>
  <dcterms:modified xsi:type="dcterms:W3CDTF">2024-08-13T10:56:23Z</dcterms:modified>
  <cp:revision>274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